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21"/>
  </p:notesMasterIdLst>
  <p:sldIdLst>
    <p:sldId id="256" r:id="rId2"/>
    <p:sldId id="258" r:id="rId3"/>
    <p:sldId id="314" r:id="rId4"/>
    <p:sldId id="259" r:id="rId5"/>
    <p:sldId id="299" r:id="rId6"/>
    <p:sldId id="301" r:id="rId7"/>
    <p:sldId id="303" r:id="rId8"/>
    <p:sldId id="309" r:id="rId9"/>
    <p:sldId id="311" r:id="rId10"/>
    <p:sldId id="310" r:id="rId11"/>
    <p:sldId id="273" r:id="rId12"/>
    <p:sldId id="312" r:id="rId13"/>
    <p:sldId id="313" r:id="rId14"/>
    <p:sldId id="307" r:id="rId15"/>
    <p:sldId id="306" r:id="rId16"/>
    <p:sldId id="261" r:id="rId17"/>
    <p:sldId id="316" r:id="rId18"/>
    <p:sldId id="315" r:id="rId19"/>
    <p:sldId id="305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8C7F5C-6633-47E7-9AF4-57AB9503972B}">
  <a:tblStyle styleId="{7A8C7F5C-6633-47E7-9AF4-57AB950397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32" autoAdjust="0"/>
    <p:restoredTop sz="94660"/>
  </p:normalViewPr>
  <p:slideViewPr>
    <p:cSldViewPr snapToGrid="0">
      <p:cViewPr varScale="1">
        <p:scale>
          <a:sx n="90" d="100"/>
          <a:sy n="90" d="100"/>
        </p:scale>
        <p:origin x="10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3" Type="http://schemas.openxmlformats.org/officeDocument/2006/relationships/slide" Target="slides/slide2.xml" /><Relationship Id="rId21" Type="http://schemas.openxmlformats.org/officeDocument/2006/relationships/notesMaster" Target="notesMasters/notesMaster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viewProps" Target="viewProps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presProps" Target="presProps.xml" 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89fcc27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89fcc27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2952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71fdc4dfea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71fdc4dfea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3931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5711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67752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71fdc4dfea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71fdc4dfea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3879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1453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87386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89c9ac616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89c9ac616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7109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89fcc274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89fcc274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89fcc274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89fcc274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72214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0e318683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0e318683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1091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71fdc4dfea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71fdc4dfea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2566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0855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57834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833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 /><Relationship Id="rId2" Type="http://schemas.openxmlformats.org/officeDocument/2006/relationships/hyperlink" Target="http://bit.ly/2Tynxth" TargetMode="External" /><Relationship Id="rId1" Type="http://schemas.openxmlformats.org/officeDocument/2006/relationships/slideMaster" Target="../slideMasters/slideMaster1.xml" /><Relationship Id="rId5" Type="http://schemas.openxmlformats.org/officeDocument/2006/relationships/hyperlink" Target="https://stories.freepik.com/" TargetMode="External" /><Relationship Id="rId4" Type="http://schemas.openxmlformats.org/officeDocument/2006/relationships/hyperlink" Target="https://www.freepik.com/home" TargetMode="Externa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609947" y="564207"/>
            <a:ext cx="24600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609958" y="1659000"/>
            <a:ext cx="2290200" cy="18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0" y="4050475"/>
            <a:ext cx="7131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>
            <a:off x="490000" y="1977597"/>
            <a:ext cx="26865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599000" y="553250"/>
            <a:ext cx="27333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11050" y="4424050"/>
            <a:ext cx="22794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8430775" y="4419900"/>
            <a:ext cx="7131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/>
          <p:nvPr/>
        </p:nvSpPr>
        <p:spPr>
          <a:xfrm>
            <a:off x="0" y="1756525"/>
            <a:ext cx="9144000" cy="337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66125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661250" y="2897968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2" hasCustomPrompt="1"/>
          </p:nvPr>
        </p:nvSpPr>
        <p:spPr>
          <a:xfrm>
            <a:off x="97085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3"/>
          </p:nvPr>
        </p:nvSpPr>
        <p:spPr>
          <a:xfrm>
            <a:off x="337170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4"/>
          </p:nvPr>
        </p:nvSpPr>
        <p:spPr>
          <a:xfrm>
            <a:off x="3371700" y="2897968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5" hasCustomPrompt="1"/>
          </p:nvPr>
        </p:nvSpPr>
        <p:spPr>
          <a:xfrm>
            <a:off x="368130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6"/>
          </p:nvPr>
        </p:nvSpPr>
        <p:spPr>
          <a:xfrm>
            <a:off x="608215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7"/>
          </p:nvPr>
        </p:nvSpPr>
        <p:spPr>
          <a:xfrm>
            <a:off x="6082150" y="2897968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8" hasCustomPrompt="1"/>
          </p:nvPr>
        </p:nvSpPr>
        <p:spPr>
          <a:xfrm>
            <a:off x="639175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9"/>
          </p:nvPr>
        </p:nvSpPr>
        <p:spPr>
          <a:xfrm>
            <a:off x="66125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3"/>
          </p:nvPr>
        </p:nvSpPr>
        <p:spPr>
          <a:xfrm>
            <a:off x="661250" y="4161414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4" hasCustomPrompt="1"/>
          </p:nvPr>
        </p:nvSpPr>
        <p:spPr>
          <a:xfrm>
            <a:off x="97085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15"/>
          </p:nvPr>
        </p:nvSpPr>
        <p:spPr>
          <a:xfrm>
            <a:off x="337170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6"/>
          </p:nvPr>
        </p:nvSpPr>
        <p:spPr>
          <a:xfrm>
            <a:off x="3371700" y="4161414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7" hasCustomPrompt="1"/>
          </p:nvPr>
        </p:nvSpPr>
        <p:spPr>
          <a:xfrm>
            <a:off x="368130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8"/>
          </p:nvPr>
        </p:nvSpPr>
        <p:spPr>
          <a:xfrm>
            <a:off x="608215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9"/>
          </p:nvPr>
        </p:nvSpPr>
        <p:spPr>
          <a:xfrm>
            <a:off x="6082150" y="4161414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20" hasCustomPrompt="1"/>
          </p:nvPr>
        </p:nvSpPr>
        <p:spPr>
          <a:xfrm>
            <a:off x="639175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21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8784650" y="0"/>
            <a:ext cx="359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0" y="1603600"/>
            <a:ext cx="713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0" y="0"/>
            <a:ext cx="3887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Regular"/>
              <a:buNone/>
              <a:defRPr sz="5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1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23"/>
          <p:cNvSpPr txBox="1"/>
          <p:nvPr/>
        </p:nvSpPr>
        <p:spPr>
          <a:xfrm>
            <a:off x="602175" y="3532850"/>
            <a:ext cx="26913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8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181" name="Google Shape;181;p23"/>
            <p:cNvSpPr/>
            <p:nvPr/>
          </p:nvSpPr>
          <p:spPr>
            <a:xfrm>
              <a:off x="3538075" y="0"/>
              <a:ext cx="3315900" cy="71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6" r:id="rId4"/>
    <p:sldLayoutId id="2147483658" r:id="rId5"/>
    <p:sldLayoutId id="2147483659" r:id="rId6"/>
    <p:sldLayoutId id="214748366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3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3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notesSlide" Target="../notesSlides/notesSlide13.xml" /><Relationship Id="rId1" Type="http://schemas.openxmlformats.org/officeDocument/2006/relationships/slideLayout" Target="../slideLayouts/slideLayout3.xml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 /><Relationship Id="rId2" Type="http://schemas.openxmlformats.org/officeDocument/2006/relationships/notesSlide" Target="../notesSlides/notesSlide14.xml" /><Relationship Id="rId1" Type="http://schemas.openxmlformats.org/officeDocument/2006/relationships/slideLayout" Target="../slideLayouts/slideLayout3.xml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notesSlide" Target="../notesSlides/notesSlide15.xml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notesSlide" Target="../notesSlides/notesSlide16.xml" /><Relationship Id="rId1" Type="http://schemas.openxmlformats.org/officeDocument/2006/relationships/slideLayout" Target="../slideLayouts/slideLayout3.xml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17.xml" /><Relationship Id="rId1" Type="http://schemas.openxmlformats.org/officeDocument/2006/relationships/slideLayout" Target="../slideLayouts/slideLayout3.xml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 /><Relationship Id="rId2" Type="http://schemas.openxmlformats.org/officeDocument/2006/relationships/notesSlide" Target="../notesSlides/notesSlide18.xml" /><Relationship Id="rId1" Type="http://schemas.openxmlformats.org/officeDocument/2006/relationships/slideLayout" Target="../slideLayouts/slideLayout3.xml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ies.freepik.com/illustration/agreement/rafiki/animate/?utm_source=slidesgo_template&amp;utm_medium=referral-link&amp;utm_campaign=sg_resources&amp;utm_content=stories#FF725E" TargetMode="External" /><Relationship Id="rId2" Type="http://schemas.openxmlformats.org/officeDocument/2006/relationships/notesSlide" Target="../notesSlides/notesSlide19.xml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5.gif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6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6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3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3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3.xml" /><Relationship Id="rId4" Type="http://schemas.openxmlformats.org/officeDocument/2006/relationships/image" Target="../media/image8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ctrTitle"/>
          </p:nvPr>
        </p:nvSpPr>
        <p:spPr>
          <a:xfrm>
            <a:off x="214726" y="852951"/>
            <a:ext cx="4281073" cy="34431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solidFill>
                  <a:srgbClr val="002060"/>
                </a:solidFill>
              </a:rPr>
              <a:t>Design and Implementation of a Road Sign and Road State Mobile Notification Application</a:t>
            </a:r>
            <a:br>
              <a:rPr lang="en-GB" sz="3600" dirty="0">
                <a:solidFill>
                  <a:srgbClr val="002060"/>
                </a:solidFill>
              </a:rPr>
            </a:br>
            <a:endParaRPr lang="en-GB" sz="3600" dirty="0">
              <a:solidFill>
                <a:srgbClr val="002060"/>
              </a:solidFill>
            </a:endParaRPr>
          </a:p>
        </p:txBody>
      </p:sp>
      <p:pic>
        <p:nvPicPr>
          <p:cNvPr id="197" name="Google Shape;197;p26"/>
          <p:cNvPicPr preferRelativeResize="0"/>
          <p:nvPr/>
        </p:nvPicPr>
        <p:blipFill rotWithShape="1">
          <a:blip r:embed="rId3">
            <a:alphaModFix/>
          </a:blip>
          <a:srcRect l="13691" t="10709" r="13676" b="10717"/>
          <a:stretch/>
        </p:blipFill>
        <p:spPr>
          <a:xfrm>
            <a:off x="5120350" y="713351"/>
            <a:ext cx="3539024" cy="38285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BF70E5-30BB-4643-AF22-73F2D092CAD2}"/>
              </a:ext>
            </a:extLst>
          </p:cNvPr>
          <p:cNvSpPr/>
          <p:nvPr/>
        </p:nvSpPr>
        <p:spPr>
          <a:xfrm>
            <a:off x="5003800" y="490344"/>
            <a:ext cx="3327399" cy="3626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latin typeface="Sarala"/>
              </a:rPr>
              <a:t>GROUP 15</a:t>
            </a:r>
            <a:endParaRPr lang="en-CM" sz="4000" b="1" dirty="0">
              <a:latin typeface="Sarala"/>
            </a:endParaRPr>
          </a:p>
        </p:txBody>
      </p:sp>
      <p:sp>
        <p:nvSpPr>
          <p:cNvPr id="8" name="Rectangle: Rounded Corners 6">
            <a:extLst>
              <a:ext uri="{FF2B5EF4-FFF2-40B4-BE49-F238E27FC236}">
                <a16:creationId xmlns:a16="http://schemas.microsoft.com/office/drawing/2014/main" id="{79C8A575-F514-4690-AD67-94621BD9FD22}"/>
              </a:ext>
            </a:extLst>
          </p:cNvPr>
          <p:cNvSpPr/>
          <p:nvPr/>
        </p:nvSpPr>
        <p:spPr>
          <a:xfrm>
            <a:off x="331076" y="4296104"/>
            <a:ext cx="575441" cy="4914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latin typeface="Sarala"/>
              </a:rPr>
              <a:t>1</a:t>
            </a:r>
            <a:endParaRPr lang="en-CM" sz="1800" b="1" dirty="0">
              <a:latin typeface="Sarala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24561" y="4425775"/>
            <a:ext cx="23487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b="1" dirty="0">
                <a:solidFill>
                  <a:schemeClr val="dk1"/>
                </a:solidFill>
              </a:rPr>
              <a:t>TASK </a:t>
            </a:r>
            <a:r>
              <a:rPr lang="en-US" sz="4400" b="1" dirty="0">
                <a:solidFill>
                  <a:schemeClr val="dk1"/>
                </a:solidFill>
              </a:rPr>
              <a:t>4 </a:t>
            </a:r>
            <a:endParaRPr lang="en-US" sz="4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162664" y="0"/>
            <a:ext cx="6165564" cy="6542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3. Sequence diagram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63" y="1142800"/>
            <a:ext cx="7835446" cy="297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7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" b="54568"/>
          <a:stretch/>
        </p:blipFill>
        <p:spPr>
          <a:xfrm>
            <a:off x="508000" y="319315"/>
            <a:ext cx="7684407" cy="458651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" t="41270"/>
          <a:stretch/>
        </p:blipFill>
        <p:spPr>
          <a:xfrm>
            <a:off x="130051" y="304800"/>
            <a:ext cx="9140949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91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407793" y="107164"/>
            <a:ext cx="5225361" cy="6542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cap="all" dirty="0">
                <a:solidFill>
                  <a:schemeClr val="bg2">
                    <a:lumMod val="75000"/>
                  </a:schemeClr>
                </a:solidFill>
              </a:rPr>
              <a:t>4. Class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02" y="1114453"/>
            <a:ext cx="8858675" cy="281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39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171778" y="0"/>
            <a:ext cx="7842750" cy="522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dirty="0">
                <a:solidFill>
                  <a:schemeClr val="bg2"/>
                </a:solidFill>
              </a:rPr>
              <a:t>Class Relations</a:t>
            </a:r>
            <a:endParaRPr sz="2600" dirty="0">
              <a:solidFill>
                <a:schemeClr val="tx1"/>
              </a:solidFill>
            </a:endParaRPr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949628" y="365996"/>
            <a:ext cx="8519886" cy="30189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/>
              <a:t>- User can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receive</a:t>
            </a:r>
            <a:r>
              <a:rPr lang="en-US" sz="2000" dirty="0"/>
              <a:t> multiple Notifications.</a:t>
            </a:r>
          </a:p>
          <a:p>
            <a:r>
              <a:rPr lang="en-US" sz="2000" dirty="0"/>
              <a:t>- User can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save</a:t>
            </a:r>
            <a:r>
              <a:rPr lang="en-US" sz="2000" dirty="0"/>
              <a:t> multiple Routes.</a:t>
            </a:r>
          </a:p>
          <a:p>
            <a:r>
              <a:rPr lang="en-US" sz="2000" dirty="0"/>
              <a:t>- Map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contains</a:t>
            </a:r>
            <a:r>
              <a:rPr lang="en-US" sz="2000" dirty="0"/>
              <a:t> multiple Routes.</a:t>
            </a:r>
          </a:p>
          <a:p>
            <a:r>
              <a:rPr lang="en-US" sz="2000" dirty="0"/>
              <a:t>- Route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uses</a:t>
            </a:r>
            <a:r>
              <a:rPr lang="en-US" sz="2000" dirty="0"/>
              <a:t> TrafficData and WeatherData.</a:t>
            </a:r>
          </a:p>
          <a:p>
            <a:r>
              <a:rPr lang="en-US" sz="2000" dirty="0"/>
              <a:t>- Navigation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operates</a:t>
            </a:r>
            <a:r>
              <a:rPr lang="en-US" sz="2000" dirty="0"/>
              <a:t> on a Route and </a:t>
            </a:r>
            <a:r>
              <a:rPr lang="en-US" sz="2000" b="1" dirty="0"/>
              <a:t>uses</a:t>
            </a:r>
            <a:r>
              <a:rPr lang="en-US" sz="2000" dirty="0"/>
              <a:t> TrafficData and WeatherData.</a:t>
            </a:r>
          </a:p>
          <a:p>
            <a:r>
              <a:rPr lang="en-US" sz="2000" dirty="0"/>
              <a:t>- SignRecognition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informs</a:t>
            </a:r>
            <a:r>
              <a:rPr lang="en-US" sz="2000" dirty="0"/>
              <a:t> Navigation.</a:t>
            </a:r>
          </a:p>
          <a:p>
            <a:r>
              <a:rPr lang="en-US" sz="2000" dirty="0"/>
              <a:t>- OfflineMapManager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manages</a:t>
            </a:r>
            <a:r>
              <a:rPr lang="en-US" sz="2000" dirty="0"/>
              <a:t> Map.</a:t>
            </a:r>
          </a:p>
          <a:p>
            <a:r>
              <a:rPr lang="en-US" sz="2000" dirty="0"/>
              <a:t>- HazardReport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informs</a:t>
            </a:r>
            <a:r>
              <a:rPr lang="en-US" sz="2000" dirty="0"/>
              <a:t> multiple Maps.</a:t>
            </a:r>
          </a:p>
          <a:p>
            <a:r>
              <a:rPr lang="en-US" sz="2000" dirty="0"/>
              <a:t>- VoiceCommand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controls</a:t>
            </a:r>
            <a:r>
              <a:rPr lang="en-US" sz="2000" dirty="0"/>
              <a:t> Navigation.</a:t>
            </a:r>
          </a:p>
          <a:p>
            <a:r>
              <a:rPr lang="en-US" sz="2000" dirty="0"/>
              <a:t>- EmergencyAlert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triggers</a:t>
            </a:r>
            <a:r>
              <a:rPr lang="en-US" sz="2000" dirty="0"/>
              <a:t> multiple Notifications.</a:t>
            </a:r>
          </a:p>
          <a:p>
            <a:r>
              <a:rPr lang="en-US" sz="2000" dirty="0"/>
              <a:t>- WeatherService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updates</a:t>
            </a:r>
            <a:r>
              <a:rPr lang="en-US" sz="2000" dirty="0"/>
              <a:t> WeatherData.</a:t>
            </a:r>
          </a:p>
          <a:p>
            <a:r>
              <a:rPr lang="en-US" sz="2000" dirty="0"/>
              <a:t>- Notification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uses</a:t>
            </a:r>
            <a:r>
              <a:rPr lang="en-US" sz="2000" dirty="0"/>
              <a:t> WeatherData.</a:t>
            </a:r>
          </a:p>
        </p:txBody>
      </p:sp>
      <p:pic>
        <p:nvPicPr>
          <p:cNvPr id="276" name="Google Shape;276;p31"/>
          <p:cNvPicPr preferRelativeResize="0"/>
          <p:nvPr/>
        </p:nvPicPr>
        <p:blipFill rotWithShape="1">
          <a:blip r:embed="rId3">
            <a:alphaModFix/>
          </a:blip>
          <a:srcRect l="15393" t="14261" r="15393" b="14254"/>
          <a:stretch/>
        </p:blipFill>
        <p:spPr>
          <a:xfrm>
            <a:off x="7474689" y="2551814"/>
            <a:ext cx="1669312" cy="20295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4735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00" b="44073"/>
          <a:stretch/>
        </p:blipFill>
        <p:spPr>
          <a:xfrm>
            <a:off x="353237" y="232488"/>
            <a:ext cx="8673805" cy="460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351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" t="26046"/>
          <a:stretch/>
        </p:blipFill>
        <p:spPr>
          <a:xfrm>
            <a:off x="119178" y="74429"/>
            <a:ext cx="8931546" cy="496274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407793" y="107164"/>
            <a:ext cx="6641593" cy="6542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cap="all" dirty="0">
                <a:solidFill>
                  <a:schemeClr val="bg2">
                    <a:lumMod val="75000"/>
                  </a:schemeClr>
                </a:solidFill>
              </a:rPr>
              <a:t>5. Deployment diagram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813" y="828675"/>
            <a:ext cx="9654362" cy="392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40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554550" y="434300"/>
            <a:ext cx="7842750" cy="10026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2"/>
                </a:solidFill>
              </a:rPr>
              <a:t>CONCLUSION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-1" y="1109778"/>
            <a:ext cx="9005777" cy="33877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/>
              <a:t>The detailed diagrams—context, use case, sequence, class, and deployment—serve as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a robust framework guiding the development process.</a:t>
            </a:r>
          </a:p>
          <a:p>
            <a:r>
              <a:rPr lang="en-US" sz="2000" dirty="0"/>
              <a:t>This task lays the groundwork for a practical and efficient application that not only aids in safe driving but also sets a standard for future innovations in road safety technology. </a:t>
            </a:r>
          </a:p>
          <a:p>
            <a:r>
              <a:rPr lang="en-US" sz="2000" dirty="0"/>
              <a:t>The next phase involves implementing the design through UI development and integrating the modeled components to create a fully functional application that meets the needs of modern drivers.</a:t>
            </a:r>
          </a:p>
        </p:txBody>
      </p:sp>
      <p:pic>
        <p:nvPicPr>
          <p:cNvPr id="276" name="Google Shape;276;p31"/>
          <p:cNvPicPr preferRelativeResize="0"/>
          <p:nvPr/>
        </p:nvPicPr>
        <p:blipFill rotWithShape="1">
          <a:blip r:embed="rId3">
            <a:alphaModFix/>
          </a:blip>
          <a:srcRect l="15393" t="14261" r="15393" b="14254"/>
          <a:stretch/>
        </p:blipFill>
        <p:spPr>
          <a:xfrm>
            <a:off x="8148987" y="3740973"/>
            <a:ext cx="995013" cy="16058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8274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694;p49">
            <a:extLst>
              <a:ext uri="{FF2B5EF4-FFF2-40B4-BE49-F238E27FC236}">
                <a16:creationId xmlns:a16="http://schemas.microsoft.com/office/drawing/2014/main" id="{C36D7A11-442E-4980-835D-4847249ADEAF}"/>
              </a:ext>
            </a:extLst>
          </p:cNvPr>
          <p:cNvSpPr/>
          <p:nvPr/>
        </p:nvSpPr>
        <p:spPr>
          <a:xfrm>
            <a:off x="-1" y="-3300"/>
            <a:ext cx="3887725" cy="5146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1" name="Google Shape;702;p50">
            <a:hlinkClick r:id="rId3"/>
            <a:extLst>
              <a:ext uri="{FF2B5EF4-FFF2-40B4-BE49-F238E27FC236}">
                <a16:creationId xmlns:a16="http://schemas.microsoft.com/office/drawing/2014/main" id="{4896F757-F48E-46DB-A8EF-0CA421D5337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246" t="9618" r="22246" b="9618"/>
          <a:stretch/>
        </p:blipFill>
        <p:spPr>
          <a:xfrm>
            <a:off x="5467350" y="971550"/>
            <a:ext cx="3575050" cy="4171950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49"/>
          <p:cNvSpPr txBox="1">
            <a:spLocks noGrp="1"/>
          </p:cNvSpPr>
          <p:nvPr>
            <p:ph type="ctrTitle"/>
          </p:nvPr>
        </p:nvSpPr>
        <p:spPr>
          <a:xfrm>
            <a:off x="598211" y="1873200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THANK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YOU!!!!!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688" name="Google Shape;688;p49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689" name="Google Shape;689;p49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9291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1"/>
          </p:nvPr>
        </p:nvSpPr>
        <p:spPr/>
        <p:txBody>
          <a:bodyPr/>
          <a:lstStyle/>
          <a:p>
            <a:r>
              <a:rPr lang="en-US" dirty="0"/>
              <a:t>Members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732" y="2323969"/>
            <a:ext cx="7207175" cy="212103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title" idx="21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SYSTEM MODELING AND DESIGN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" b="0" dirty="0">
                <a:solidFill>
                  <a:schemeClr val="bg2">
                    <a:lumMod val="75000"/>
                  </a:schemeClr>
                </a:solidFill>
              </a:rPr>
              <a:t>OUTLINE</a:t>
            </a:r>
            <a:endParaRPr b="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09" name="Google Shape;209;p28"/>
          <p:cNvSpPr txBox="1">
            <a:spLocks noGrp="1"/>
          </p:cNvSpPr>
          <p:nvPr>
            <p:ph type="title"/>
          </p:nvPr>
        </p:nvSpPr>
        <p:spPr>
          <a:xfrm>
            <a:off x="596975" y="2002276"/>
            <a:ext cx="2997575" cy="10524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cap="all" dirty="0"/>
              <a:t>1. Context  diagram</a:t>
            </a:r>
            <a:br>
              <a:rPr lang="en-US" cap="all" dirty="0"/>
            </a:br>
            <a:endParaRPr lang="en-GB" dirty="0"/>
          </a:p>
        </p:txBody>
      </p:sp>
      <p:sp>
        <p:nvSpPr>
          <p:cNvPr id="212" name="Google Shape;212;p28"/>
          <p:cNvSpPr txBox="1">
            <a:spLocks noGrp="1"/>
          </p:cNvSpPr>
          <p:nvPr>
            <p:ph type="title" idx="3"/>
          </p:nvPr>
        </p:nvSpPr>
        <p:spPr>
          <a:xfrm>
            <a:off x="3309008" y="2999427"/>
            <a:ext cx="2664372" cy="6048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3. SEQUENCE DIAGRAM</a:t>
            </a:r>
            <a:endParaRPr lang="en-GB" dirty="0"/>
          </a:p>
        </p:txBody>
      </p:sp>
      <p:sp>
        <p:nvSpPr>
          <p:cNvPr id="218" name="Google Shape;218;p28"/>
          <p:cNvSpPr txBox="1">
            <a:spLocks noGrp="1"/>
          </p:cNvSpPr>
          <p:nvPr>
            <p:ph type="title" idx="9"/>
          </p:nvPr>
        </p:nvSpPr>
        <p:spPr>
          <a:xfrm>
            <a:off x="5429862" y="2226076"/>
            <a:ext cx="2710450" cy="6048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cap="all" dirty="0"/>
              <a:t>2. Use case diagram</a:t>
            </a:r>
          </a:p>
        </p:txBody>
      </p:sp>
      <p:sp>
        <p:nvSpPr>
          <p:cNvPr id="221" name="Google Shape;221;p28"/>
          <p:cNvSpPr txBox="1">
            <a:spLocks noGrp="1"/>
          </p:cNvSpPr>
          <p:nvPr>
            <p:ph type="title" idx="15"/>
          </p:nvPr>
        </p:nvSpPr>
        <p:spPr>
          <a:xfrm>
            <a:off x="3371675" y="437762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 lang="en-GB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B18D4DFF-AA92-4625-8F8A-CD70830B81B9}"/>
              </a:ext>
            </a:extLst>
          </p:cNvPr>
          <p:cNvSpPr/>
          <p:nvPr/>
        </p:nvSpPr>
        <p:spPr>
          <a:xfrm>
            <a:off x="8394237" y="4655744"/>
            <a:ext cx="575441" cy="3389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latin typeface="Sarala"/>
              </a:rPr>
              <a:t>2</a:t>
            </a:r>
            <a:endParaRPr lang="en-CM" sz="1800" b="1" dirty="0">
              <a:latin typeface="Sarala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83777" y="1887115"/>
            <a:ext cx="19148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798998" y="3954530"/>
            <a:ext cx="21435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cap="all" dirty="0">
                <a:solidFill>
                  <a:schemeClr val="bg1"/>
                </a:solidFill>
              </a:rPr>
              <a:t>4. Class diagram</a:t>
            </a:r>
          </a:p>
        </p:txBody>
      </p:sp>
      <p:sp>
        <p:nvSpPr>
          <p:cNvPr id="9" name="Rectangle 8"/>
          <p:cNvSpPr/>
          <p:nvPr/>
        </p:nvSpPr>
        <p:spPr>
          <a:xfrm>
            <a:off x="5598611" y="4008696"/>
            <a:ext cx="25987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b="1" dirty="0">
                <a:solidFill>
                  <a:schemeClr val="bg1"/>
                </a:solidFill>
              </a:rPr>
              <a:t>3. SEQUENCE DIAGRAM</a:t>
            </a:r>
            <a:endParaRPr lang="en-GB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39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D6C698-F0F2-4FE6-894A-E6D7C982EE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53"/>
          <a:stretch/>
        </p:blipFill>
        <p:spPr>
          <a:xfrm>
            <a:off x="6490595" y="564207"/>
            <a:ext cx="4840013" cy="5143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480848" y="564207"/>
            <a:ext cx="3963561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INTRODUCTION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3" name="Google Shape;233;p29"/>
          <p:cNvSpPr txBox="1">
            <a:spLocks noGrp="1"/>
          </p:cNvSpPr>
          <p:nvPr>
            <p:ph type="subTitle" idx="1"/>
          </p:nvPr>
        </p:nvSpPr>
        <p:spPr>
          <a:xfrm>
            <a:off x="371062" y="1287807"/>
            <a:ext cx="6119533" cy="26024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0340" marR="437515" indent="-234950">
              <a:lnSpc>
                <a:spcPct val="99000"/>
              </a:lnSpc>
              <a:spcAft>
                <a:spcPts val="30"/>
              </a:spcAft>
            </a:pPr>
            <a:r>
              <a:rPr lang="en-US" sz="2400" b="1" dirty="0"/>
              <a:t>	This Task 4 </a:t>
            </a:r>
            <a:r>
              <a:rPr lang="en-US" sz="2400" b="1" dirty="0">
                <a:solidFill>
                  <a:schemeClr val="bg2">
                    <a:lumMod val="75000"/>
                  </a:schemeClr>
                </a:solidFill>
              </a:rPr>
              <a:t>focuses</a:t>
            </a:r>
            <a:r>
              <a:rPr lang="en-US" sz="2400" b="1" dirty="0"/>
              <a:t> on the system modeling and design of a mobile application that provides drivers with crucial information about road signs, traffic conditions, and weather updates, aiding them in making safer driving decisions</a:t>
            </a:r>
            <a:endParaRPr lang="en-CM" sz="2400" b="1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4" name="Google Shape;234;p29"/>
          <p:cNvSpPr/>
          <p:nvPr/>
        </p:nvSpPr>
        <p:spPr>
          <a:xfrm>
            <a:off x="713225" y="4816264"/>
            <a:ext cx="61407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9"/>
          <p:cNvSpPr/>
          <p:nvPr/>
        </p:nvSpPr>
        <p:spPr>
          <a:xfrm>
            <a:off x="6853800" y="-39414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0" y="338607"/>
            <a:ext cx="9441712" cy="15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150" dirty="0">
                <a:solidFill>
                  <a:schemeClr val="accent1">
                    <a:lumMod val="75000"/>
                  </a:schemeClr>
                </a:solidFill>
              </a:rPr>
              <a:t>The design process follows a structured approach</a:t>
            </a:r>
            <a:r>
              <a:rPr lang="en-US" sz="2150" dirty="0"/>
              <a:t>, </a:t>
            </a:r>
            <a:r>
              <a:rPr lang="en-US" sz="2150" dirty="0">
                <a:solidFill>
                  <a:schemeClr val="accent5">
                    <a:lumMod val="50000"/>
                  </a:schemeClr>
                </a:solidFill>
              </a:rPr>
              <a:t>including various diagrams to model the system in order and  comprehensively</a:t>
            </a:r>
            <a:r>
              <a:rPr lang="en-US" sz="2150" dirty="0"/>
              <a:t>:</a:t>
            </a:r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391885" y="1189550"/>
            <a:ext cx="6667105" cy="3716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600" b="1" dirty="0"/>
              <a:t>Context Diagram:</a:t>
            </a:r>
            <a:r>
              <a:rPr lang="en-US" sz="1600" dirty="0"/>
              <a:t> </a:t>
            </a:r>
            <a:r>
              <a:rPr lang="en-US" sz="1600" b="1" dirty="0">
                <a:solidFill>
                  <a:schemeClr val="accent1"/>
                </a:solidFill>
              </a:rPr>
              <a:t>Establishes the system foundation</a:t>
            </a:r>
            <a:r>
              <a:rPr lang="en-US" sz="1600" dirty="0"/>
              <a:t>, detaling data flow and interactions between the user, the application, and backend services.</a:t>
            </a:r>
          </a:p>
          <a:p>
            <a:pPr lvl="0"/>
            <a:r>
              <a:rPr lang="en-US" sz="1600" b="1" dirty="0"/>
              <a:t>Use Case Diagram</a:t>
            </a:r>
            <a:r>
              <a:rPr lang="en-US" sz="1600" b="1" dirty="0">
                <a:solidFill>
                  <a:schemeClr val="accent1"/>
                </a:solidFill>
              </a:rPr>
              <a:t>: Based on the context </a:t>
            </a:r>
            <a:r>
              <a:rPr lang="en-US" sz="1600" dirty="0"/>
              <a:t>, it details the functionalities and </a:t>
            </a:r>
            <a:r>
              <a:rPr lang="en-US" sz="1600" b="1" dirty="0">
                <a:solidFill>
                  <a:schemeClr val="accent1"/>
                </a:solidFill>
              </a:rPr>
              <a:t>interactions between the user and the application.</a:t>
            </a:r>
          </a:p>
          <a:p>
            <a:pPr lvl="0"/>
            <a:r>
              <a:rPr lang="en-US" sz="1600" b="1" dirty="0"/>
              <a:t>Sequence Diagram:</a:t>
            </a:r>
            <a:r>
              <a:rPr lang="en-US" sz="1600" dirty="0"/>
              <a:t> </a:t>
            </a:r>
            <a:r>
              <a:rPr lang="en-US" sz="1600" b="1" dirty="0">
                <a:solidFill>
                  <a:schemeClr val="accent1"/>
                </a:solidFill>
              </a:rPr>
              <a:t>Breaks down specific use cases into sequences of actions and messages </a:t>
            </a:r>
            <a:r>
              <a:rPr lang="en-US" sz="1600" dirty="0"/>
              <a:t>between components.</a:t>
            </a:r>
          </a:p>
          <a:p>
            <a:pPr lvl="0"/>
            <a:r>
              <a:rPr lang="en-US" sz="1600" b="1" dirty="0"/>
              <a:t>Class Diagram:</a:t>
            </a:r>
            <a:r>
              <a:rPr lang="en-US" sz="1600" dirty="0"/>
              <a:t> </a:t>
            </a:r>
            <a:r>
              <a:rPr lang="en-US" sz="1600" b="1" dirty="0">
                <a:solidFill>
                  <a:schemeClr val="accent1"/>
                </a:solidFill>
              </a:rPr>
              <a:t>Defines the system's internal building blocks</a:t>
            </a:r>
            <a:r>
              <a:rPr lang="en-US" sz="1600" dirty="0"/>
              <a:t>, their attributes, and methods.</a:t>
            </a:r>
          </a:p>
          <a:p>
            <a:pPr lvl="0"/>
            <a:r>
              <a:rPr lang="en-US" sz="1600" b="1" dirty="0"/>
              <a:t>Deployment Diagram:</a:t>
            </a:r>
            <a:r>
              <a:rPr lang="en-US" sz="1600" dirty="0"/>
              <a:t> </a:t>
            </a:r>
            <a:r>
              <a:rPr lang="en-US" sz="1600" b="1" dirty="0">
                <a:solidFill>
                  <a:schemeClr val="accent1"/>
                </a:solidFill>
              </a:rPr>
              <a:t>Illustrates the physical layout </a:t>
            </a:r>
            <a:r>
              <a:rPr lang="en-US" sz="1600" dirty="0"/>
              <a:t>of the system components and their interactions. (can be created later).</a:t>
            </a:r>
          </a:p>
        </p:txBody>
      </p:sp>
      <p:pic>
        <p:nvPicPr>
          <p:cNvPr id="276" name="Google Shape;276;p31"/>
          <p:cNvPicPr preferRelativeResize="0"/>
          <p:nvPr/>
        </p:nvPicPr>
        <p:blipFill rotWithShape="1">
          <a:blip r:embed="rId3">
            <a:alphaModFix/>
          </a:blip>
          <a:srcRect l="15393" t="14261" r="15393" b="14254"/>
          <a:stretch/>
        </p:blipFill>
        <p:spPr>
          <a:xfrm>
            <a:off x="7058991" y="1189550"/>
            <a:ext cx="2489986" cy="314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1522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3"/>
          <p:cNvSpPr txBox="1">
            <a:spLocks noGrp="1"/>
          </p:cNvSpPr>
          <p:nvPr>
            <p:ph type="title"/>
          </p:nvPr>
        </p:nvSpPr>
        <p:spPr>
          <a:xfrm>
            <a:off x="609947" y="564207"/>
            <a:ext cx="5457024" cy="654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cap="all" dirty="0"/>
              <a:t>1. Context diagram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806" y="1349829"/>
            <a:ext cx="6489508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07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839" y="0"/>
            <a:ext cx="43803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88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490000" y="27900"/>
            <a:ext cx="5707600" cy="5976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2. Use case diagram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33" y="625543"/>
            <a:ext cx="8156337" cy="228577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972" y="3116769"/>
            <a:ext cx="7534470" cy="186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85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43" y="101600"/>
            <a:ext cx="8969828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518852"/>
      </p:ext>
    </p:extLst>
  </p:cSld>
  <p:clrMapOvr>
    <a:masterClrMapping/>
  </p:clrMapOvr>
</p:sld>
</file>

<file path=ppt/theme/theme1.xml><?xml version="1.0" encoding="utf-8"?>
<a:theme xmlns:a="http://schemas.openxmlformats.org/drawingml/2006/main" name="Final Project Proposal by Slidesgo">
  <a:themeElements>
    <a:clrScheme name="Simple Light">
      <a:dk1>
        <a:srgbClr val="000000"/>
      </a:dk1>
      <a:lt1>
        <a:srgbClr val="FFFFFF"/>
      </a:lt1>
      <a:dk2>
        <a:srgbClr val="FF725E"/>
      </a:dk2>
      <a:lt2>
        <a:srgbClr val="000000"/>
      </a:lt2>
      <a:accent1>
        <a:srgbClr val="FF725E"/>
      </a:accent1>
      <a:accent2>
        <a:srgbClr val="FF725E"/>
      </a:accent2>
      <a:accent3>
        <a:srgbClr val="F6B1A7"/>
      </a:accent3>
      <a:accent4>
        <a:srgbClr val="F6B1A7"/>
      </a:accent4>
      <a:accent5>
        <a:srgbClr val="FF725E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353</Words>
  <Application>Microsoft Office PowerPoint</Application>
  <PresentationFormat>On-screen Show (16:9)</PresentationFormat>
  <Paragraphs>46</Paragraphs>
  <Slides>19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Final Project Proposal by Slidesgo</vt:lpstr>
      <vt:lpstr>Design and Implementation of a Road Sign and Road State Mobile Notification Application </vt:lpstr>
      <vt:lpstr>Members</vt:lpstr>
      <vt:lpstr>SYSTEM MODELING AND DESIGN  OUTLINE</vt:lpstr>
      <vt:lpstr>INTRODUCTION</vt:lpstr>
      <vt:lpstr>The design process follows a structured approach, including various diagrams to model the system in order and  comprehensively:</vt:lpstr>
      <vt:lpstr>1. Context diagram</vt:lpstr>
      <vt:lpstr>PowerPoint Presentation</vt:lpstr>
      <vt:lpstr>2. Use case diagram</vt:lpstr>
      <vt:lpstr>PowerPoint Presentation</vt:lpstr>
      <vt:lpstr>3. Sequence diagram</vt:lpstr>
      <vt:lpstr>PowerPoint Presentation</vt:lpstr>
      <vt:lpstr>PowerPoint Presentation</vt:lpstr>
      <vt:lpstr>4. Class diagram</vt:lpstr>
      <vt:lpstr>Class Relations</vt:lpstr>
      <vt:lpstr>PowerPoint Presentation</vt:lpstr>
      <vt:lpstr>PowerPoint Presentation</vt:lpstr>
      <vt:lpstr>5. Deployment diagram</vt:lpstr>
      <vt:lpstr>CONCLUSION</vt:lpstr>
      <vt:lpstr>THANK YOU!!!!!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  Design and Implementation of a Road Sign and Road State Mobile Notification Application</dc:title>
  <dc:creator>Besong Elias</dc:creator>
  <cp:lastModifiedBy>duplexkamedjeu@gmail.com</cp:lastModifiedBy>
  <cp:revision>66</cp:revision>
  <dcterms:modified xsi:type="dcterms:W3CDTF">2024-05-27T18:44:25Z</dcterms:modified>
</cp:coreProperties>
</file>